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aleway-italic.fntdata"/><Relationship Id="rId6" Type="http://schemas.openxmlformats.org/officeDocument/2006/relationships/slide" Target="slides/slide1.xml"/><Relationship Id="rId18"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50ad11049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50ad11049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50ad110495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50ad110495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50ad11049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50ad11049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50ad11049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50ad11049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50ad110495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50ad11049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50ad110495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50ad110495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51b609286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51b609286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51b609286f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51b609286f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51b609286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51b609286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50ad110495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50ad110495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1.pn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30132" l="6362" r="7184" t="14324"/>
          <a:stretch/>
        </p:blipFill>
        <p:spPr>
          <a:xfrm>
            <a:off x="4303175" y="1263200"/>
            <a:ext cx="4160726" cy="2174199"/>
          </a:xfrm>
          <a:prstGeom prst="rect">
            <a:avLst/>
          </a:prstGeom>
          <a:noFill/>
          <a:ln>
            <a:noFill/>
          </a:ln>
        </p:spPr>
      </p:pic>
      <p:pic>
        <p:nvPicPr>
          <p:cNvPr id="55" name="Google Shape;55;p13"/>
          <p:cNvPicPr preferRelativeResize="0"/>
          <p:nvPr/>
        </p:nvPicPr>
        <p:blipFill rotWithShape="1">
          <a:blip r:embed="rId3">
            <a:alphaModFix/>
          </a:blip>
          <a:srcRect b="10527" l="2688" r="3290" t="85879"/>
          <a:stretch/>
        </p:blipFill>
        <p:spPr>
          <a:xfrm>
            <a:off x="4121175" y="3437407"/>
            <a:ext cx="4524724" cy="140651"/>
          </a:xfrm>
          <a:prstGeom prst="rect">
            <a:avLst/>
          </a:prstGeom>
          <a:noFill/>
          <a:ln>
            <a:noFill/>
          </a:ln>
        </p:spPr>
      </p:pic>
      <p:sp>
        <p:nvSpPr>
          <p:cNvPr id="56" name="Google Shape;56;p13"/>
          <p:cNvSpPr txBox="1"/>
          <p:nvPr>
            <p:ph type="ctrTitle"/>
          </p:nvPr>
        </p:nvSpPr>
        <p:spPr>
          <a:xfrm>
            <a:off x="130975" y="1425800"/>
            <a:ext cx="3787800" cy="197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Representing Aerodrome Obstacles</a:t>
            </a:r>
            <a:endParaRPr sz="3600"/>
          </a:p>
        </p:txBody>
      </p:sp>
      <p:sp>
        <p:nvSpPr>
          <p:cNvPr id="57" name="Google Shape;57;p13"/>
          <p:cNvSpPr txBox="1"/>
          <p:nvPr>
            <p:ph idx="1" type="subTitle"/>
          </p:nvPr>
        </p:nvSpPr>
        <p:spPr>
          <a:xfrm>
            <a:off x="473875" y="474575"/>
            <a:ext cx="3102000" cy="60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666666"/>
                </a:solidFill>
              </a:rPr>
              <a:t>Team Vortex</a:t>
            </a:r>
            <a:endParaRPr sz="2400">
              <a:solidFill>
                <a:srgbClr val="666666"/>
              </a:solidFill>
            </a:endParaRPr>
          </a:p>
        </p:txBody>
      </p:sp>
      <p:sp>
        <p:nvSpPr>
          <p:cNvPr id="58" name="Google Shape;58;p13"/>
          <p:cNvSpPr txBox="1"/>
          <p:nvPr/>
        </p:nvSpPr>
        <p:spPr>
          <a:xfrm>
            <a:off x="729450" y="4415350"/>
            <a:ext cx="4451700" cy="6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666666"/>
                </a:solidFill>
                <a:latin typeface="Lato"/>
                <a:ea typeface="Lato"/>
                <a:cs typeface="Lato"/>
                <a:sym typeface="Lato"/>
              </a:rPr>
              <a:t>           Smart India Hackathon 2019</a:t>
            </a:r>
            <a:endParaRPr b="1">
              <a:solidFill>
                <a:srgbClr val="666666"/>
              </a:solidFill>
              <a:latin typeface="Lato"/>
              <a:ea typeface="Lato"/>
              <a:cs typeface="Lato"/>
              <a:sym typeface="Lato"/>
            </a:endParaRPr>
          </a:p>
          <a:p>
            <a:pPr indent="0" lvl="0" marL="0" rtl="0" algn="l">
              <a:spcBef>
                <a:spcPts val="0"/>
              </a:spcBef>
              <a:spcAft>
                <a:spcPts val="0"/>
              </a:spcAft>
              <a:buNone/>
            </a:pPr>
            <a:r>
              <a:rPr b="1" lang="en">
                <a:solidFill>
                  <a:srgbClr val="666666"/>
                </a:solidFill>
                <a:latin typeface="Lato"/>
                <a:ea typeface="Lato"/>
                <a:cs typeface="Lato"/>
                <a:sym typeface="Lato"/>
              </a:rPr>
              <a:t>Courtesy of Min. of Civil Aviation, India</a:t>
            </a:r>
            <a:endParaRPr b="1">
              <a:solidFill>
                <a:srgbClr val="666666"/>
              </a:solidFill>
              <a:latin typeface="Lato"/>
              <a:ea typeface="Lato"/>
              <a:cs typeface="Lato"/>
              <a:sym typeface="Lato"/>
            </a:endParaRPr>
          </a:p>
        </p:txBody>
      </p:sp>
      <p:pic>
        <p:nvPicPr>
          <p:cNvPr id="59" name="Google Shape;59;p13"/>
          <p:cNvPicPr preferRelativeResize="0"/>
          <p:nvPr/>
        </p:nvPicPr>
        <p:blipFill rotWithShape="1">
          <a:blip r:embed="rId4">
            <a:alphaModFix/>
          </a:blip>
          <a:srcRect b="3117" l="0" r="852" t="6515"/>
          <a:stretch/>
        </p:blipFill>
        <p:spPr>
          <a:xfrm>
            <a:off x="4396750" y="1388825"/>
            <a:ext cx="3941726" cy="2048574"/>
          </a:xfrm>
          <a:prstGeom prst="rect">
            <a:avLst/>
          </a:prstGeom>
          <a:noFill/>
          <a:ln>
            <a:noFill/>
          </a:ln>
        </p:spPr>
      </p:pic>
      <p:pic>
        <p:nvPicPr>
          <p:cNvPr descr="Portrait-oriented black smaptphone" id="60" name="Google Shape;60;p13"/>
          <p:cNvPicPr preferRelativeResize="0"/>
          <p:nvPr/>
        </p:nvPicPr>
        <p:blipFill rotWithShape="1">
          <a:blip r:embed="rId5">
            <a:alphaModFix/>
          </a:blip>
          <a:srcRect b="0" l="0" r="19980" t="0"/>
          <a:stretch/>
        </p:blipFill>
        <p:spPr>
          <a:xfrm>
            <a:off x="8232626" y="2133425"/>
            <a:ext cx="923075" cy="2265601"/>
          </a:xfrm>
          <a:prstGeom prst="rect">
            <a:avLst/>
          </a:prstGeom>
          <a:noFill/>
          <a:ln>
            <a:noFill/>
          </a:ln>
          <a:effectLst>
            <a:reflection blurRad="0" dir="0" dist="0" endA="0" endPos="4000" fadeDir="5400012" kx="0" rotWithShape="0" algn="bl" stA="20000" stPos="0" sy="-100000" ky="0"/>
          </a:effectLst>
        </p:spPr>
      </p:pic>
      <p:pic>
        <p:nvPicPr>
          <p:cNvPr id="61" name="Google Shape;61;p13"/>
          <p:cNvPicPr preferRelativeResize="0"/>
          <p:nvPr/>
        </p:nvPicPr>
        <p:blipFill rotWithShape="1">
          <a:blip r:embed="rId6">
            <a:alphaModFix/>
          </a:blip>
          <a:srcRect b="0" l="12359" r="12367" t="0"/>
          <a:stretch/>
        </p:blipFill>
        <p:spPr>
          <a:xfrm>
            <a:off x="8283000" y="2318950"/>
            <a:ext cx="872700" cy="18375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Dependencies: </a:t>
            </a:r>
            <a:endParaRPr/>
          </a:p>
        </p:txBody>
      </p:sp>
      <p:sp>
        <p:nvSpPr>
          <p:cNvPr id="119" name="Google Shape;119;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chemeClr val="dk1"/>
              </a:buClr>
              <a:buSzPts val="1800"/>
              <a:buFont typeface="Lato"/>
              <a:buAutoNum type="arabicPeriod"/>
            </a:pPr>
            <a:r>
              <a:rPr lang="en">
                <a:solidFill>
                  <a:schemeClr val="dk1"/>
                </a:solidFill>
                <a:latin typeface="Lato"/>
                <a:ea typeface="Lato"/>
                <a:cs typeface="Lato"/>
                <a:sym typeface="Lato"/>
              </a:rPr>
              <a:t>File Hosting to save KMZ and KML files.</a:t>
            </a:r>
            <a:endParaRPr>
              <a:solidFill>
                <a:schemeClr val="dk1"/>
              </a:solidFill>
              <a:latin typeface="Lato"/>
              <a:ea typeface="Lato"/>
              <a:cs typeface="Lato"/>
              <a:sym typeface="Lato"/>
            </a:endParaRPr>
          </a:p>
          <a:p>
            <a:pPr indent="-342900" lvl="0" marL="457200" rtl="0" algn="l">
              <a:lnSpc>
                <a:spcPct val="100000"/>
              </a:lnSpc>
              <a:spcBef>
                <a:spcPts val="0"/>
              </a:spcBef>
              <a:spcAft>
                <a:spcPts val="0"/>
              </a:spcAft>
              <a:buClr>
                <a:schemeClr val="dk1"/>
              </a:buClr>
              <a:buSzPts val="1800"/>
              <a:buFont typeface="Lato"/>
              <a:buAutoNum type="arabicPeriod"/>
            </a:pPr>
            <a:r>
              <a:rPr lang="en">
                <a:solidFill>
                  <a:schemeClr val="dk1"/>
                </a:solidFill>
                <a:latin typeface="Lato"/>
                <a:ea typeface="Lato"/>
                <a:cs typeface="Lato"/>
                <a:sym typeface="Lato"/>
              </a:rPr>
              <a:t>Computational prowess capable of constructing 3D objects and compress files.</a:t>
            </a:r>
            <a:endParaRPr>
              <a:solidFill>
                <a:schemeClr val="dk1"/>
              </a:solidFill>
              <a:latin typeface="Lato"/>
              <a:ea typeface="Lato"/>
              <a:cs typeface="Lato"/>
              <a:sym typeface="Lato"/>
            </a:endParaRPr>
          </a:p>
          <a:p>
            <a:pPr indent="-342900" lvl="0" marL="457200" rtl="0" algn="l">
              <a:lnSpc>
                <a:spcPct val="100000"/>
              </a:lnSpc>
              <a:spcBef>
                <a:spcPts val="0"/>
              </a:spcBef>
              <a:spcAft>
                <a:spcPts val="0"/>
              </a:spcAft>
              <a:buClr>
                <a:schemeClr val="dk1"/>
              </a:buClr>
              <a:buSzPts val="1800"/>
              <a:buFont typeface="Lato"/>
              <a:buAutoNum type="arabicPeriod"/>
            </a:pPr>
            <a:r>
              <a:rPr lang="en">
                <a:solidFill>
                  <a:schemeClr val="dk1"/>
                </a:solidFill>
                <a:latin typeface="Lato"/>
                <a:ea typeface="Lato"/>
                <a:cs typeface="Lato"/>
                <a:sym typeface="Lato"/>
              </a:rPr>
              <a:t>Internet connectivity between file hosting server and end user for synchronizing data.</a:t>
            </a:r>
            <a:endParaRPr>
              <a:solidFill>
                <a:schemeClr val="dk1"/>
              </a:solidFill>
              <a:latin typeface="Lato"/>
              <a:ea typeface="Lato"/>
              <a:cs typeface="Lato"/>
              <a:sym typeface="Lato"/>
            </a:endParaRPr>
          </a:p>
          <a:p>
            <a:pPr indent="-342900" lvl="0" marL="457200" rtl="0" algn="l">
              <a:lnSpc>
                <a:spcPct val="100000"/>
              </a:lnSpc>
              <a:spcBef>
                <a:spcPts val="0"/>
              </a:spcBef>
              <a:spcAft>
                <a:spcPts val="0"/>
              </a:spcAft>
              <a:buClr>
                <a:schemeClr val="dk1"/>
              </a:buClr>
              <a:buSzPts val="1800"/>
              <a:buFont typeface="Lato"/>
              <a:buAutoNum type="arabicPeriod"/>
            </a:pPr>
            <a:r>
              <a:rPr lang="en">
                <a:solidFill>
                  <a:schemeClr val="dk1"/>
                </a:solidFill>
                <a:latin typeface="Lato"/>
                <a:ea typeface="Lato"/>
                <a:cs typeface="Lato"/>
                <a:sym typeface="Lato"/>
              </a:rPr>
              <a:t>Updation of obstacle database with a good frequency for prevent backlogging or redundancies as well as for avoiding data from being obsolete. </a:t>
            </a:r>
            <a:endParaRPr>
              <a:solidFill>
                <a:schemeClr val="dk1"/>
              </a:solidFill>
              <a:latin typeface="Lato"/>
              <a:ea typeface="Lato"/>
              <a:cs typeface="Lato"/>
              <a:sym typeface="Lato"/>
            </a:endParaRPr>
          </a:p>
          <a:p>
            <a:pPr indent="-342900" lvl="0" marL="457200" rtl="0" algn="l">
              <a:lnSpc>
                <a:spcPct val="100000"/>
              </a:lnSpc>
              <a:spcBef>
                <a:spcPts val="0"/>
              </a:spcBef>
              <a:spcAft>
                <a:spcPts val="0"/>
              </a:spcAft>
              <a:buClr>
                <a:schemeClr val="dk1"/>
              </a:buClr>
              <a:buSzPts val="1800"/>
              <a:buFont typeface="Lato"/>
              <a:buAutoNum type="arabicPeriod"/>
            </a:pPr>
            <a:r>
              <a:rPr lang="en">
                <a:solidFill>
                  <a:schemeClr val="dk1"/>
                </a:solidFill>
                <a:latin typeface="Lato"/>
                <a:ea typeface="Lato"/>
                <a:cs typeface="Lato"/>
                <a:sym typeface="Lato"/>
              </a:rPr>
              <a:t>Publishing of obstacle data in 'AD 2.10 in AIP' in a data-extraction friendly format such as .xls, .csv, .xml would help us to create much more streamlined application to display obstacles around an aerodrome.</a:t>
            </a:r>
            <a:endParaRPr>
              <a:solidFill>
                <a:schemeClr val="dk1"/>
              </a:solidFill>
              <a:latin typeface="Lato"/>
              <a:ea typeface="Lato"/>
              <a:cs typeface="Lato"/>
              <a:sym typeface="Lato"/>
            </a:endParaRPr>
          </a:p>
          <a:p>
            <a:pPr indent="-342900" lvl="0" marL="457200" rtl="0" algn="l">
              <a:lnSpc>
                <a:spcPct val="100000"/>
              </a:lnSpc>
              <a:spcBef>
                <a:spcPts val="0"/>
              </a:spcBef>
              <a:spcAft>
                <a:spcPts val="0"/>
              </a:spcAft>
              <a:buClr>
                <a:schemeClr val="dk1"/>
              </a:buClr>
              <a:buSzPts val="1800"/>
              <a:buFont typeface="Lato"/>
              <a:buAutoNum type="arabicPeriod"/>
            </a:pPr>
            <a:r>
              <a:rPr lang="en">
                <a:solidFill>
                  <a:schemeClr val="dk1"/>
                </a:solidFill>
                <a:latin typeface="Lato"/>
                <a:ea typeface="Lato"/>
                <a:cs typeface="Lato"/>
                <a:sym typeface="Lato"/>
              </a:rPr>
              <a:t>More accurate metadata such as shape, width and height dimensions of obstacles would improve the accuracy this solution.</a:t>
            </a:r>
            <a:endParaRPr>
              <a:solidFill>
                <a:schemeClr val="dk1"/>
              </a:solidFill>
              <a:latin typeface="Lato"/>
              <a:ea typeface="Lato"/>
              <a:cs typeface="Lato"/>
              <a:sym typeface="Lato"/>
            </a:endParaRPr>
          </a:p>
          <a:p>
            <a:pPr indent="-342900" lvl="0" marL="457200" rtl="0" algn="l">
              <a:lnSpc>
                <a:spcPct val="100000"/>
              </a:lnSpc>
              <a:spcBef>
                <a:spcPts val="0"/>
              </a:spcBef>
              <a:spcAft>
                <a:spcPts val="0"/>
              </a:spcAft>
              <a:buClr>
                <a:schemeClr val="dk1"/>
              </a:buClr>
              <a:buSzPts val="1800"/>
              <a:buFont typeface="Lato"/>
              <a:buAutoNum type="arabicPeriod"/>
            </a:pPr>
            <a:r>
              <a:rPr lang="en">
                <a:solidFill>
                  <a:schemeClr val="dk1"/>
                </a:solidFill>
                <a:latin typeface="Lato"/>
                <a:ea typeface="Lato"/>
                <a:cs typeface="Lato"/>
                <a:sym typeface="Lato"/>
              </a:rPr>
              <a:t>Downloading Google Earth Platform for viewing obstacles in 3D format.</a:t>
            </a:r>
            <a:endParaRPr>
              <a:solidFill>
                <a:schemeClr val="dk1"/>
              </a:solidFill>
              <a:latin typeface="Lato"/>
              <a:ea typeface="Lato"/>
              <a:cs typeface="Lato"/>
              <a:sym typeface="Lato"/>
            </a:endParaRPr>
          </a:p>
          <a:p>
            <a:pPr indent="0" lvl="0" marL="0" rtl="0" algn="l">
              <a:spcBef>
                <a:spcPts val="0"/>
              </a:spcBef>
              <a:spcAft>
                <a:spcPts val="1600"/>
              </a:spcAft>
              <a:buNone/>
            </a:pPr>
            <a:r>
              <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490250" y="450150"/>
            <a:ext cx="84846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4"/>
          <p:cNvSpPr txBox="1"/>
          <p:nvPr>
            <p:ph type="title"/>
          </p:nvPr>
        </p:nvSpPr>
        <p:spPr>
          <a:xfrm>
            <a:off x="686325" y="564925"/>
            <a:ext cx="3328800" cy="56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t>Current Situation:</a:t>
            </a:r>
            <a:endParaRPr u="sng"/>
          </a:p>
        </p:txBody>
      </p:sp>
      <p:sp>
        <p:nvSpPr>
          <p:cNvPr id="67" name="Google Shape;67;p14"/>
          <p:cNvSpPr txBox="1"/>
          <p:nvPr>
            <p:ph idx="1" type="body"/>
          </p:nvPr>
        </p:nvSpPr>
        <p:spPr>
          <a:xfrm>
            <a:off x="721225" y="1277800"/>
            <a:ext cx="4450200" cy="36330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sz="1800"/>
              <a:t>Records of tall structures located around an aerodrome are maintained in AD 2.10 section of the AIP documentation.</a:t>
            </a:r>
            <a:endParaRPr sz="1800"/>
          </a:p>
          <a:p>
            <a:pPr indent="0" lvl="0" marL="0" rtl="0" algn="l">
              <a:spcBef>
                <a:spcPts val="1600"/>
              </a:spcBef>
              <a:spcAft>
                <a:spcPts val="0"/>
              </a:spcAft>
              <a:buNone/>
            </a:pPr>
            <a:r>
              <a:rPr lang="en" sz="1800"/>
              <a:t>The current version of AIP can be downloaded from the AAI website in PDF document format. </a:t>
            </a:r>
            <a:endParaRPr sz="1800"/>
          </a:p>
          <a:p>
            <a:pPr indent="0" lvl="0" marL="0" rtl="0" algn="l">
              <a:spcBef>
                <a:spcPts val="1600"/>
              </a:spcBef>
              <a:spcAft>
                <a:spcPts val="0"/>
              </a:spcAft>
              <a:buNone/>
            </a:pPr>
            <a:r>
              <a:rPr lang="en" sz="1800"/>
              <a:t>The PDF</a:t>
            </a:r>
            <a:r>
              <a:rPr lang="en" sz="1800"/>
              <a:t> lists every obstacle with its latitude, longitude, elevation &amp; it's description in a tabular format.</a:t>
            </a:r>
            <a:endParaRPr sz="1800"/>
          </a:p>
          <a:p>
            <a:pPr indent="0" lvl="0" marL="0" rtl="0" algn="l">
              <a:spcBef>
                <a:spcPts val="1600"/>
              </a:spcBef>
              <a:spcAft>
                <a:spcPts val="1600"/>
              </a:spcAft>
              <a:buNone/>
            </a:pPr>
            <a:r>
              <a:t/>
            </a:r>
            <a:endParaRPr sz="1800"/>
          </a:p>
        </p:txBody>
      </p:sp>
      <p:pic>
        <p:nvPicPr>
          <p:cNvPr id="68" name="Google Shape;68;p14"/>
          <p:cNvPicPr preferRelativeResize="0"/>
          <p:nvPr/>
        </p:nvPicPr>
        <p:blipFill>
          <a:blip r:embed="rId3">
            <a:alphaModFix/>
          </a:blip>
          <a:stretch>
            <a:fillRect/>
          </a:stretch>
        </p:blipFill>
        <p:spPr>
          <a:xfrm>
            <a:off x="5171425" y="152400"/>
            <a:ext cx="3595600" cy="4838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5"/>
          <p:cNvSpPr txBox="1"/>
          <p:nvPr>
            <p:ph type="title"/>
          </p:nvPr>
        </p:nvSpPr>
        <p:spPr>
          <a:xfrm>
            <a:off x="721225" y="564925"/>
            <a:ext cx="5627700" cy="56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t>Current </a:t>
            </a:r>
            <a:r>
              <a:rPr lang="en" u="sng"/>
              <a:t>Representation</a:t>
            </a:r>
            <a:r>
              <a:rPr lang="en" u="sng"/>
              <a:t> :</a:t>
            </a:r>
            <a:endParaRPr u="sng"/>
          </a:p>
        </p:txBody>
      </p:sp>
      <p:sp>
        <p:nvSpPr>
          <p:cNvPr id="74" name="Google Shape;74;p15"/>
          <p:cNvSpPr txBox="1"/>
          <p:nvPr>
            <p:ph idx="1" type="body"/>
          </p:nvPr>
        </p:nvSpPr>
        <p:spPr>
          <a:xfrm>
            <a:off x="721225" y="1674775"/>
            <a:ext cx="3982500" cy="3119700"/>
          </a:xfrm>
          <a:prstGeom prst="rect">
            <a:avLst/>
          </a:prstGeom>
        </p:spPr>
        <p:txBody>
          <a:bodyPr anchorCtr="0" anchor="t" bIns="91425" lIns="0" spcFirstLastPara="1" rIns="91425" wrap="square" tIns="91425">
            <a:noAutofit/>
          </a:bodyPr>
          <a:lstStyle/>
          <a:p>
            <a:pPr indent="0" lvl="0" marL="0" rtl="0" algn="l">
              <a:spcBef>
                <a:spcPts val="0"/>
              </a:spcBef>
              <a:spcAft>
                <a:spcPts val="0"/>
              </a:spcAft>
              <a:buClr>
                <a:srgbClr val="000000"/>
              </a:buClr>
              <a:buSzPts val="1100"/>
              <a:buFont typeface="Arial"/>
              <a:buNone/>
            </a:pPr>
            <a:r>
              <a:rPr lang="en" sz="1800"/>
              <a:t>The current representation of geographic data in latitude, longitude format is very inconvenient for the interpreter to pinpoint the obstacles in field especially the common obstacles like group of trees, electric poles, etc.</a:t>
            </a:r>
            <a:endParaRPr sz="1800"/>
          </a:p>
          <a:p>
            <a:pPr indent="0" lvl="0" marL="0" rtl="0" algn="l">
              <a:spcBef>
                <a:spcPts val="1600"/>
              </a:spcBef>
              <a:spcAft>
                <a:spcPts val="1600"/>
              </a:spcAft>
              <a:buNone/>
            </a:pPr>
            <a:r>
              <a:t/>
            </a:r>
            <a:endParaRPr sz="1800"/>
          </a:p>
        </p:txBody>
      </p:sp>
      <p:pic>
        <p:nvPicPr>
          <p:cNvPr id="75" name="Google Shape;75;p15"/>
          <p:cNvPicPr preferRelativeResize="0"/>
          <p:nvPr/>
        </p:nvPicPr>
        <p:blipFill rotWithShape="1">
          <a:blip r:embed="rId3">
            <a:alphaModFix/>
          </a:blip>
          <a:srcRect b="7185" l="0" r="0" t="12434"/>
          <a:stretch/>
        </p:blipFill>
        <p:spPr>
          <a:xfrm>
            <a:off x="5330400" y="343900"/>
            <a:ext cx="3661200" cy="44505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6"/>
          <p:cNvSpPr txBox="1"/>
          <p:nvPr>
            <p:ph type="title"/>
          </p:nvPr>
        </p:nvSpPr>
        <p:spPr>
          <a:xfrm>
            <a:off x="701775" y="311100"/>
            <a:ext cx="3300900" cy="83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81" name="Google Shape;81;p16"/>
          <p:cNvSpPr txBox="1"/>
          <p:nvPr>
            <p:ph idx="2" type="body"/>
          </p:nvPr>
        </p:nvSpPr>
        <p:spPr>
          <a:xfrm>
            <a:off x="701775" y="1318575"/>
            <a:ext cx="3870300" cy="30753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Using open-</a:t>
            </a:r>
            <a:r>
              <a:rPr lang="en"/>
              <a:t>source</a:t>
            </a:r>
            <a:r>
              <a:rPr lang="en"/>
              <a:t> geolocation data handling file format like KML, the data of aerodrome obstacles can be conveniently represented on every popular 2D or 3D mapping engine like the Google Earth Engine.</a:t>
            </a:r>
            <a:endParaRPr/>
          </a:p>
        </p:txBody>
      </p:sp>
      <p:grpSp>
        <p:nvGrpSpPr>
          <p:cNvPr id="82" name="Google Shape;82;p16"/>
          <p:cNvGrpSpPr/>
          <p:nvPr/>
        </p:nvGrpSpPr>
        <p:grpSpPr>
          <a:xfrm>
            <a:off x="4572000" y="1273675"/>
            <a:ext cx="4524724" cy="2724124"/>
            <a:chOff x="4619275" y="1217825"/>
            <a:chExt cx="4524724" cy="2724124"/>
          </a:xfrm>
        </p:grpSpPr>
        <p:pic>
          <p:nvPicPr>
            <p:cNvPr id="83" name="Google Shape;83;p16"/>
            <p:cNvPicPr preferRelativeResize="0"/>
            <p:nvPr/>
          </p:nvPicPr>
          <p:blipFill rotWithShape="1">
            <a:blip r:embed="rId3">
              <a:alphaModFix/>
            </a:blip>
            <a:srcRect b="24255" l="2688" r="3290" t="14323"/>
            <a:stretch/>
          </p:blipFill>
          <p:spPr>
            <a:xfrm>
              <a:off x="4619275" y="1217825"/>
              <a:ext cx="4524724" cy="2404251"/>
            </a:xfrm>
            <a:prstGeom prst="rect">
              <a:avLst/>
            </a:prstGeom>
            <a:noFill/>
            <a:ln>
              <a:noFill/>
            </a:ln>
          </p:spPr>
        </p:pic>
        <p:pic>
          <p:nvPicPr>
            <p:cNvPr id="84" name="Google Shape;84;p16"/>
            <p:cNvPicPr preferRelativeResize="0"/>
            <p:nvPr/>
          </p:nvPicPr>
          <p:blipFill rotWithShape="1">
            <a:blip r:embed="rId4">
              <a:alphaModFix/>
            </a:blip>
            <a:srcRect b="4937" l="0" r="0" t="8295"/>
            <a:stretch/>
          </p:blipFill>
          <p:spPr>
            <a:xfrm>
              <a:off x="4885750" y="1409750"/>
              <a:ext cx="3949973" cy="2212326"/>
            </a:xfrm>
            <a:prstGeom prst="rect">
              <a:avLst/>
            </a:prstGeom>
            <a:noFill/>
            <a:ln>
              <a:noFill/>
            </a:ln>
          </p:spPr>
        </p:pic>
        <p:pic>
          <p:nvPicPr>
            <p:cNvPr id="85" name="Google Shape;85;p16"/>
            <p:cNvPicPr preferRelativeResize="0"/>
            <p:nvPr/>
          </p:nvPicPr>
          <p:blipFill rotWithShape="1">
            <a:blip r:embed="rId3">
              <a:alphaModFix/>
            </a:blip>
            <a:srcRect b="10527" l="2688" r="3290" t="81300"/>
            <a:stretch/>
          </p:blipFill>
          <p:spPr>
            <a:xfrm>
              <a:off x="4619275" y="3622074"/>
              <a:ext cx="4524724" cy="319875"/>
            </a:xfrm>
            <a:prstGeom prst="rect">
              <a:avLst/>
            </a:prstGeom>
            <a:noFill/>
            <a:ln>
              <a:noFill/>
            </a:ln>
          </p:spPr>
        </p:pic>
      </p:grpSp>
      <p:sp>
        <p:nvSpPr>
          <p:cNvPr id="86" name="Google Shape;86;p16"/>
          <p:cNvSpPr txBox="1"/>
          <p:nvPr/>
        </p:nvSpPr>
        <p:spPr>
          <a:xfrm>
            <a:off x="767175" y="713875"/>
            <a:ext cx="3804900" cy="55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u="sng">
                <a:solidFill>
                  <a:schemeClr val="dk1"/>
                </a:solidFill>
              </a:rPr>
              <a:t>Better solution:</a:t>
            </a:r>
            <a:endParaRPr sz="2400" u="sng"/>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7"/>
          <p:cNvSpPr txBox="1"/>
          <p:nvPr>
            <p:ph type="title"/>
          </p:nvPr>
        </p:nvSpPr>
        <p:spPr>
          <a:xfrm>
            <a:off x="1383450" y="2172150"/>
            <a:ext cx="6377100" cy="79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u="sng"/>
              <a:t>Demonstration of the Solution:</a:t>
            </a:r>
            <a:endParaRPr sz="3000" u="sng"/>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8"/>
          <p:cNvSpPr txBox="1"/>
          <p:nvPr/>
        </p:nvSpPr>
        <p:spPr>
          <a:xfrm>
            <a:off x="2187150" y="114125"/>
            <a:ext cx="4485600" cy="51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u="sng">
                <a:latin typeface="Raleway"/>
                <a:ea typeface="Raleway"/>
                <a:cs typeface="Raleway"/>
                <a:sym typeface="Raleway"/>
              </a:rPr>
              <a:t>Block Diagram:</a:t>
            </a:r>
            <a:endParaRPr sz="2200" u="sng">
              <a:latin typeface="Raleway"/>
              <a:ea typeface="Raleway"/>
              <a:cs typeface="Raleway"/>
              <a:sym typeface="Raleway"/>
            </a:endParaRPr>
          </a:p>
        </p:txBody>
      </p:sp>
      <p:pic>
        <p:nvPicPr>
          <p:cNvPr id="97" name="Google Shape;97;p18"/>
          <p:cNvPicPr preferRelativeResize="0"/>
          <p:nvPr/>
        </p:nvPicPr>
        <p:blipFill>
          <a:blip r:embed="rId3">
            <a:alphaModFix/>
          </a:blip>
          <a:stretch>
            <a:fillRect/>
          </a:stretch>
        </p:blipFill>
        <p:spPr>
          <a:xfrm>
            <a:off x="0" y="706025"/>
            <a:ext cx="9137204" cy="43612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100" y="0"/>
            <a:ext cx="9144000" cy="5059800"/>
          </a:xfrm>
          <a:prstGeom prst="rect">
            <a:avLst/>
          </a:prstGeom>
        </p:spPr>
        <p:txBody>
          <a:bodyPr anchorCtr="0" anchor="ctr" bIns="91425" lIns="91425" spcFirstLastPara="1" rIns="91425" wrap="square" tIns="91425">
            <a:noAutofit/>
          </a:bodyPr>
          <a:lstStyle/>
          <a:p>
            <a:pPr indent="0" lvl="0" marL="457200" rtl="0" algn="just">
              <a:lnSpc>
                <a:spcPct val="115000"/>
              </a:lnSpc>
              <a:spcBef>
                <a:spcPts val="0"/>
              </a:spcBef>
              <a:spcAft>
                <a:spcPts val="0"/>
              </a:spcAft>
              <a:buNone/>
            </a:pPr>
            <a:r>
              <a:t/>
            </a:r>
            <a:endParaRPr b="0" sz="1800">
              <a:solidFill>
                <a:srgbClr val="000000"/>
              </a:solidFill>
              <a:latin typeface="Lato"/>
              <a:ea typeface="Lato"/>
              <a:cs typeface="Lato"/>
              <a:sym typeface="Lato"/>
            </a:endParaRPr>
          </a:p>
          <a:p>
            <a:pPr indent="-342900" lvl="0" marL="457200" rtl="0" algn="just">
              <a:lnSpc>
                <a:spcPct val="115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C# program downloads and scrapes PDF files to form corresponding CSV files.</a:t>
            </a:r>
            <a:endParaRPr b="0" sz="1800">
              <a:solidFill>
                <a:srgbClr val="000000"/>
              </a:solidFill>
              <a:latin typeface="Lato"/>
              <a:ea typeface="Lato"/>
              <a:cs typeface="Lato"/>
              <a:sym typeface="Lato"/>
            </a:endParaRPr>
          </a:p>
          <a:p>
            <a:pPr indent="-342900" lvl="0" marL="457200" rtl="0" algn="just">
              <a:lnSpc>
                <a:spcPct val="115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The generated CSVs are then added to our RESTful API server database. </a:t>
            </a:r>
            <a:endParaRPr b="0" sz="1800">
              <a:solidFill>
                <a:srgbClr val="000000"/>
              </a:solidFill>
              <a:latin typeface="Lato"/>
              <a:ea typeface="Lato"/>
              <a:cs typeface="Lato"/>
              <a:sym typeface="Lato"/>
            </a:endParaRPr>
          </a:p>
          <a:p>
            <a:pPr indent="-342900" lvl="0" marL="457200" rtl="0" algn="just">
              <a:lnSpc>
                <a:spcPct val="115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KML and 3D Object files are then generated dynamicall</a:t>
            </a:r>
            <a:r>
              <a:rPr lang="en" sz="1800">
                <a:solidFill>
                  <a:srgbClr val="000000"/>
                </a:solidFill>
                <a:latin typeface="Lato"/>
                <a:ea typeface="Lato"/>
                <a:cs typeface="Lato"/>
                <a:sym typeface="Lato"/>
              </a:rPr>
              <a:t>y </a:t>
            </a:r>
            <a:r>
              <a:rPr b="0" lang="en" sz="1800">
                <a:solidFill>
                  <a:srgbClr val="000000"/>
                </a:solidFill>
                <a:latin typeface="Lato"/>
                <a:ea typeface="Lato"/>
                <a:cs typeface="Lato"/>
                <a:sym typeface="Lato"/>
              </a:rPr>
              <a:t>along with their metadata using the server database </a:t>
            </a:r>
            <a:r>
              <a:rPr lang="en" sz="1800">
                <a:solidFill>
                  <a:srgbClr val="000000"/>
                </a:solidFill>
                <a:latin typeface="Lato"/>
                <a:ea typeface="Lato"/>
                <a:cs typeface="Lato"/>
                <a:sym typeface="Lato"/>
              </a:rPr>
              <a:t>using RESTful API</a:t>
            </a:r>
            <a:r>
              <a:rPr b="0" lang="en" sz="1800">
                <a:solidFill>
                  <a:srgbClr val="000000"/>
                </a:solidFill>
                <a:latin typeface="Lato"/>
                <a:ea typeface="Lato"/>
                <a:cs typeface="Lato"/>
                <a:sym typeface="Lato"/>
              </a:rPr>
              <a:t> .</a:t>
            </a:r>
            <a:endParaRPr b="0" sz="1800">
              <a:solidFill>
                <a:srgbClr val="000000"/>
              </a:solidFill>
              <a:latin typeface="Lato"/>
              <a:ea typeface="Lato"/>
              <a:cs typeface="Lato"/>
              <a:sym typeface="Lato"/>
            </a:endParaRPr>
          </a:p>
          <a:p>
            <a:pPr indent="-342900" lvl="0" marL="457200" rtl="0" algn="just">
              <a:lnSpc>
                <a:spcPct val="115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KMZ files are stored </a:t>
            </a:r>
            <a:r>
              <a:rPr lang="en" sz="1800">
                <a:solidFill>
                  <a:srgbClr val="000000"/>
                </a:solidFill>
                <a:latin typeface="Lato"/>
                <a:ea typeface="Lato"/>
                <a:cs typeface="Lato"/>
                <a:sym typeface="Lato"/>
              </a:rPr>
              <a:t>in</a:t>
            </a:r>
            <a:r>
              <a:rPr b="0" lang="en" sz="1800">
                <a:solidFill>
                  <a:srgbClr val="000000"/>
                </a:solidFill>
                <a:latin typeface="Lato"/>
                <a:ea typeface="Lato"/>
                <a:cs typeface="Lato"/>
                <a:sym typeface="Lato"/>
              </a:rPr>
              <a:t> a file handling server that  provides  Network Links to various KMZ files.</a:t>
            </a:r>
            <a:endParaRPr b="0" sz="1800">
              <a:solidFill>
                <a:srgbClr val="000000"/>
              </a:solidFill>
              <a:latin typeface="Lato"/>
              <a:ea typeface="Lato"/>
              <a:cs typeface="Lato"/>
              <a:sym typeface="Lato"/>
            </a:endParaRPr>
          </a:p>
          <a:p>
            <a:pPr indent="-342900" lvl="0" marL="457200" rtl="0" algn="just">
              <a:lnSpc>
                <a:spcPct val="115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User </a:t>
            </a:r>
            <a:r>
              <a:rPr lang="en" sz="1800">
                <a:solidFill>
                  <a:srgbClr val="000000"/>
                </a:solidFill>
                <a:latin typeface="Lato"/>
                <a:ea typeface="Lato"/>
                <a:cs typeface="Lato"/>
                <a:sym typeface="Lato"/>
              </a:rPr>
              <a:t>downloads</a:t>
            </a:r>
            <a:r>
              <a:rPr b="0" lang="en" sz="1800">
                <a:solidFill>
                  <a:srgbClr val="000000"/>
                </a:solidFill>
                <a:latin typeface="Lato"/>
                <a:ea typeface="Lato"/>
                <a:cs typeface="Lato"/>
                <a:sym typeface="Lato"/>
              </a:rPr>
              <a:t> the Network Link from the website for 3D </a:t>
            </a:r>
            <a:r>
              <a:rPr lang="en" sz="1800">
                <a:solidFill>
                  <a:srgbClr val="000000"/>
                </a:solidFill>
                <a:latin typeface="Lato"/>
                <a:ea typeface="Lato"/>
                <a:cs typeface="Lato"/>
                <a:sym typeface="Lato"/>
              </a:rPr>
              <a:t>which is exported on a </a:t>
            </a:r>
            <a:r>
              <a:rPr b="0" lang="en" sz="1800">
                <a:solidFill>
                  <a:srgbClr val="000000"/>
                </a:solidFill>
                <a:latin typeface="Lato"/>
                <a:ea typeface="Lato"/>
                <a:cs typeface="Lato"/>
                <a:sym typeface="Lato"/>
              </a:rPr>
              <a:t>Google Earth Platform.</a:t>
            </a:r>
            <a:endParaRPr b="0" sz="1800">
              <a:solidFill>
                <a:srgbClr val="000000"/>
              </a:solidFill>
              <a:latin typeface="Lato"/>
              <a:ea typeface="Lato"/>
              <a:cs typeface="Lato"/>
              <a:sym typeface="Lato"/>
            </a:endParaRPr>
          </a:p>
          <a:p>
            <a:pPr indent="-342900" lvl="0" marL="457200" rtl="0" algn="just">
              <a:lnSpc>
                <a:spcPct val="115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User </a:t>
            </a:r>
            <a:r>
              <a:rPr lang="en" sz="1800">
                <a:solidFill>
                  <a:srgbClr val="000000"/>
                </a:solidFill>
                <a:latin typeface="Lato"/>
                <a:ea typeface="Lato"/>
                <a:cs typeface="Lato"/>
                <a:sym typeface="Lato"/>
              </a:rPr>
              <a:t>has </a:t>
            </a:r>
            <a:r>
              <a:rPr b="0" lang="en" sz="1800">
                <a:solidFill>
                  <a:srgbClr val="000000"/>
                </a:solidFill>
                <a:latin typeface="Lato"/>
                <a:ea typeface="Lato"/>
                <a:cs typeface="Lato"/>
                <a:sym typeface="Lato"/>
              </a:rPr>
              <a:t>an option to see the Aerodrome obstacles in 2D format that is on Maps API.</a:t>
            </a:r>
            <a:endParaRPr b="0" sz="1800">
              <a:solidFill>
                <a:srgbClr val="000000"/>
              </a:solidFill>
              <a:latin typeface="Lato"/>
              <a:ea typeface="Lato"/>
              <a:cs typeface="Lato"/>
              <a:sym typeface="Lato"/>
            </a:endParaRPr>
          </a:p>
          <a:p>
            <a:pPr indent="-342900" lvl="0" marL="457200" rtl="0" algn="just">
              <a:lnSpc>
                <a:spcPct val="115000"/>
              </a:lnSpc>
              <a:spcBef>
                <a:spcPts val="0"/>
              </a:spcBef>
              <a:spcAft>
                <a:spcPts val="0"/>
              </a:spcAft>
              <a:buClr>
                <a:srgbClr val="000000"/>
              </a:buClr>
              <a:buSzPts val="1800"/>
              <a:buFont typeface="Lato"/>
              <a:buChar char="●"/>
            </a:pPr>
            <a:r>
              <a:rPr lang="en" sz="1800">
                <a:solidFill>
                  <a:srgbClr val="000000"/>
                </a:solidFill>
                <a:latin typeface="Lato"/>
                <a:ea typeface="Lato"/>
                <a:cs typeface="Lato"/>
                <a:sym typeface="Lato"/>
              </a:rPr>
              <a:t>A</a:t>
            </a:r>
            <a:r>
              <a:rPr b="0" lang="en" sz="1800">
                <a:solidFill>
                  <a:srgbClr val="000000"/>
                </a:solidFill>
                <a:latin typeface="Lato"/>
                <a:ea typeface="Lato"/>
                <a:cs typeface="Lato"/>
                <a:sym typeface="Lato"/>
              </a:rPr>
              <a:t>dvance searching </a:t>
            </a:r>
            <a:r>
              <a:rPr lang="en" sz="1800">
                <a:solidFill>
                  <a:srgbClr val="000000"/>
                </a:solidFill>
                <a:latin typeface="Lato"/>
                <a:ea typeface="Lato"/>
                <a:cs typeface="Lato"/>
                <a:sym typeface="Lato"/>
              </a:rPr>
              <a:t>is implemented</a:t>
            </a:r>
            <a:r>
              <a:rPr b="0" lang="en" sz="1800">
                <a:solidFill>
                  <a:srgbClr val="000000"/>
                </a:solidFill>
                <a:latin typeface="Lato"/>
                <a:ea typeface="Lato"/>
                <a:cs typeface="Lato"/>
                <a:sym typeface="Lato"/>
              </a:rPr>
              <a:t> </a:t>
            </a:r>
            <a:r>
              <a:rPr lang="en" sz="1800">
                <a:solidFill>
                  <a:srgbClr val="000000"/>
                </a:solidFill>
                <a:latin typeface="Lato"/>
                <a:ea typeface="Lato"/>
                <a:cs typeface="Lato"/>
                <a:sym typeface="Lato"/>
              </a:rPr>
              <a:t>wherein</a:t>
            </a:r>
            <a:r>
              <a:rPr b="0" lang="en" sz="1800">
                <a:solidFill>
                  <a:srgbClr val="000000"/>
                </a:solidFill>
                <a:latin typeface="Lato"/>
                <a:ea typeface="Lato"/>
                <a:cs typeface="Lato"/>
                <a:sym typeface="Lato"/>
              </a:rPr>
              <a:t> the user can filter his search parameters and see the obstacles in List, 2D </a:t>
            </a:r>
            <a:r>
              <a:rPr lang="en" sz="1800">
                <a:solidFill>
                  <a:srgbClr val="000000"/>
                </a:solidFill>
                <a:latin typeface="Lato"/>
                <a:ea typeface="Lato"/>
                <a:cs typeface="Lato"/>
                <a:sym typeface="Lato"/>
              </a:rPr>
              <a:t>or </a:t>
            </a:r>
            <a:r>
              <a:rPr b="0" lang="en" sz="1800">
                <a:solidFill>
                  <a:srgbClr val="000000"/>
                </a:solidFill>
                <a:latin typeface="Lato"/>
                <a:ea typeface="Lato"/>
                <a:cs typeface="Lato"/>
                <a:sym typeface="Lato"/>
              </a:rPr>
              <a:t>3D formats.</a:t>
            </a:r>
            <a:endParaRPr b="0" sz="1800">
              <a:solidFill>
                <a:srgbClr val="000000"/>
              </a:solidFill>
              <a:latin typeface="Lato"/>
              <a:ea typeface="Lato"/>
              <a:cs typeface="Lato"/>
              <a:sym typeface="Lato"/>
            </a:endParaRPr>
          </a:p>
          <a:p>
            <a:pPr indent="-342900" lvl="0" marL="457200" rtl="0" algn="just">
              <a:lnSpc>
                <a:spcPct val="115000"/>
              </a:lnSpc>
              <a:spcBef>
                <a:spcPts val="0"/>
              </a:spcBef>
              <a:spcAft>
                <a:spcPts val="0"/>
              </a:spcAft>
              <a:buClr>
                <a:srgbClr val="000000"/>
              </a:buClr>
              <a:buSzPts val="1800"/>
              <a:buFont typeface="Lato"/>
              <a:buChar char="●"/>
            </a:pPr>
            <a:r>
              <a:rPr lang="en" sz="1800">
                <a:solidFill>
                  <a:srgbClr val="000000"/>
                </a:solidFill>
                <a:latin typeface="Lato"/>
                <a:ea typeface="Lato"/>
                <a:cs typeface="Lato"/>
                <a:sym typeface="Lato"/>
              </a:rPr>
              <a:t>A</a:t>
            </a:r>
            <a:r>
              <a:rPr b="0" lang="en" sz="1800">
                <a:solidFill>
                  <a:srgbClr val="000000"/>
                </a:solidFill>
                <a:latin typeface="Lato"/>
                <a:ea typeface="Lato"/>
                <a:cs typeface="Lato"/>
                <a:sym typeface="Lato"/>
              </a:rPr>
              <a:t>dministrators ha</a:t>
            </a:r>
            <a:r>
              <a:rPr lang="en" sz="1800">
                <a:solidFill>
                  <a:srgbClr val="000000"/>
                </a:solidFill>
                <a:latin typeface="Lato"/>
                <a:ea typeface="Lato"/>
                <a:cs typeface="Lato"/>
                <a:sym typeface="Lato"/>
              </a:rPr>
              <a:t>ve</a:t>
            </a:r>
            <a:r>
              <a:rPr b="0" lang="en" sz="1800">
                <a:solidFill>
                  <a:srgbClr val="000000"/>
                </a:solidFill>
                <a:latin typeface="Lato"/>
                <a:ea typeface="Lato"/>
                <a:cs typeface="Lato"/>
                <a:sym typeface="Lato"/>
              </a:rPr>
              <a:t> a login page</a:t>
            </a:r>
            <a:r>
              <a:rPr lang="en" sz="1800">
                <a:solidFill>
                  <a:srgbClr val="000000"/>
                </a:solidFill>
                <a:latin typeface="Lato"/>
                <a:ea typeface="Lato"/>
                <a:cs typeface="Lato"/>
                <a:sym typeface="Lato"/>
              </a:rPr>
              <a:t> </a:t>
            </a:r>
            <a:r>
              <a:rPr b="0" lang="en" sz="1800">
                <a:solidFill>
                  <a:srgbClr val="000000"/>
                </a:solidFill>
                <a:latin typeface="Lato"/>
                <a:ea typeface="Lato"/>
                <a:cs typeface="Lato"/>
                <a:sym typeface="Lato"/>
              </a:rPr>
              <a:t>wherein he/she can update the system or import a CSV file.</a:t>
            </a:r>
            <a:endParaRPr b="0" sz="1800">
              <a:solidFill>
                <a:srgbClr val="000000"/>
              </a:solidFill>
              <a:latin typeface="Lato"/>
              <a:ea typeface="Lato"/>
              <a:cs typeface="Lato"/>
              <a:sym typeface="Lato"/>
            </a:endParaRPr>
          </a:p>
          <a:p>
            <a:pPr indent="0" lvl="0" marL="457200" rtl="0" algn="just">
              <a:lnSpc>
                <a:spcPct val="115000"/>
              </a:lnSpc>
              <a:spcBef>
                <a:spcPts val="0"/>
              </a:spcBef>
              <a:spcAft>
                <a:spcPts val="0"/>
              </a:spcAft>
              <a:buNone/>
            </a:pPr>
            <a:r>
              <a:t/>
            </a:r>
            <a:endParaRPr b="0" sz="1800">
              <a:solidFill>
                <a:srgbClr val="000000"/>
              </a:solidFill>
              <a:latin typeface="Lato"/>
              <a:ea typeface="Lato"/>
              <a:cs typeface="Lato"/>
              <a:sym typeface="Lato"/>
            </a:endParaRPr>
          </a:p>
          <a:p>
            <a:pPr indent="0" lvl="0" marL="0" rtl="0" algn="l">
              <a:lnSpc>
                <a:spcPct val="115000"/>
              </a:lnSpc>
              <a:spcBef>
                <a:spcPts val="0"/>
              </a:spcBef>
              <a:spcAft>
                <a:spcPts val="0"/>
              </a:spcAft>
              <a:buNone/>
            </a:pPr>
            <a:r>
              <a:t/>
            </a:r>
            <a:endParaRPr b="0" sz="1800">
              <a:solidFill>
                <a:srgbClr val="000000"/>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227550" y="68650"/>
            <a:ext cx="8688900" cy="507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0" lang="en" sz="1800" u="sng">
                <a:solidFill>
                  <a:srgbClr val="000000"/>
                </a:solidFill>
                <a:latin typeface="Lato"/>
                <a:ea typeface="Lato"/>
                <a:cs typeface="Lato"/>
                <a:sym typeface="Lato"/>
              </a:rPr>
              <a:t>REFERENCE</a:t>
            </a:r>
            <a:endParaRPr b="0" sz="1800" u="sng">
              <a:solidFill>
                <a:srgbClr val="000000"/>
              </a:solidFill>
              <a:latin typeface="Lato"/>
              <a:ea typeface="Lato"/>
              <a:cs typeface="Lato"/>
              <a:sym typeface="Lato"/>
            </a:endParaRPr>
          </a:p>
          <a:p>
            <a:pPr indent="0" lvl="0" marL="0" rtl="0" algn="ctr">
              <a:spcBef>
                <a:spcPts val="0"/>
              </a:spcBef>
              <a:spcAft>
                <a:spcPts val="0"/>
              </a:spcAft>
              <a:buClr>
                <a:srgbClr val="000000"/>
              </a:buClr>
              <a:buSzPts val="1100"/>
              <a:buFont typeface="Arial"/>
              <a:buNone/>
            </a:pPr>
            <a:r>
              <a:t/>
            </a:r>
            <a:endParaRPr b="0" sz="1800" u="sng">
              <a:solidFill>
                <a:srgbClr val="000000"/>
              </a:solidFill>
              <a:latin typeface="Lato"/>
              <a:ea typeface="Lato"/>
              <a:cs typeface="Lato"/>
              <a:sym typeface="Lato"/>
            </a:endParaRPr>
          </a:p>
          <a:p>
            <a:pPr indent="0" lvl="0" marL="0" rtl="0" algn="l">
              <a:spcBef>
                <a:spcPts val="0"/>
              </a:spcBef>
              <a:spcAft>
                <a:spcPts val="0"/>
              </a:spcAft>
              <a:buNone/>
            </a:pPr>
            <a:r>
              <a:rPr b="0" lang="en" sz="1800">
                <a:solidFill>
                  <a:srgbClr val="000000"/>
                </a:solidFill>
                <a:latin typeface="Lato"/>
                <a:ea typeface="Lato"/>
                <a:cs typeface="Lato"/>
                <a:sym typeface="Lato"/>
              </a:rPr>
              <a:t>1.] Keyhole Markup Language (KML)	: XML based file format to encode geographic         </a:t>
            </a:r>
            <a:endParaRPr b="0" sz="1800">
              <a:solidFill>
                <a:srgbClr val="000000"/>
              </a:solidFill>
              <a:latin typeface="Lato"/>
              <a:ea typeface="Lato"/>
              <a:cs typeface="Lato"/>
              <a:sym typeface="Lato"/>
            </a:endParaRPr>
          </a:p>
          <a:p>
            <a:pPr indent="0" lvl="0" marL="0" rtl="0" algn="l">
              <a:spcBef>
                <a:spcPts val="0"/>
              </a:spcBef>
              <a:spcAft>
                <a:spcPts val="0"/>
              </a:spcAft>
              <a:buClr>
                <a:srgbClr val="000000"/>
              </a:buClr>
              <a:buSzPts val="1100"/>
              <a:buFont typeface="Arial"/>
              <a:buNone/>
            </a:pPr>
            <a:r>
              <a:rPr b="0" lang="en" sz="1800">
                <a:solidFill>
                  <a:srgbClr val="000000"/>
                </a:solidFill>
                <a:latin typeface="Lato"/>
                <a:ea typeface="Lato"/>
                <a:cs typeface="Lato"/>
                <a:sym typeface="Lato"/>
              </a:rPr>
              <a:t>       data.</a:t>
            </a:r>
            <a:endParaRPr b="0" sz="1800">
              <a:solidFill>
                <a:srgbClr val="000000"/>
              </a:solidFill>
              <a:latin typeface="Lato"/>
              <a:ea typeface="Lato"/>
              <a:cs typeface="Lato"/>
              <a:sym typeface="Lato"/>
            </a:endParaRPr>
          </a:p>
          <a:p>
            <a:pPr indent="0" lvl="0" marL="0" rtl="0" algn="l">
              <a:spcBef>
                <a:spcPts val="0"/>
              </a:spcBef>
              <a:spcAft>
                <a:spcPts val="0"/>
              </a:spcAft>
              <a:buNone/>
            </a:pPr>
            <a:r>
              <a:rPr b="0" lang="en" sz="1800">
                <a:solidFill>
                  <a:srgbClr val="000000"/>
                </a:solidFill>
                <a:latin typeface="Lato"/>
                <a:ea typeface="Lato"/>
                <a:cs typeface="Lato"/>
                <a:sym typeface="Lato"/>
              </a:rPr>
              <a:t>2.] Keyhole Markup Zipped (KMZ) 	: Compressed file that stores KML files and </a:t>
            </a:r>
            <a:endParaRPr b="0" sz="1800">
              <a:solidFill>
                <a:srgbClr val="000000"/>
              </a:solidFill>
              <a:latin typeface="Lato"/>
              <a:ea typeface="Lato"/>
              <a:cs typeface="Lato"/>
              <a:sym typeface="Lato"/>
            </a:endParaRPr>
          </a:p>
          <a:p>
            <a:pPr indent="0" lvl="0" marL="0" rtl="0" algn="l">
              <a:spcBef>
                <a:spcPts val="0"/>
              </a:spcBef>
              <a:spcAft>
                <a:spcPts val="0"/>
              </a:spcAft>
              <a:buClr>
                <a:srgbClr val="000000"/>
              </a:buClr>
              <a:buSzPts val="1100"/>
              <a:buFont typeface="Arial"/>
              <a:buNone/>
            </a:pPr>
            <a:r>
              <a:rPr b="0" lang="en" sz="1800">
                <a:solidFill>
                  <a:srgbClr val="000000"/>
                </a:solidFill>
                <a:latin typeface="Lato"/>
                <a:ea typeface="Lato"/>
                <a:cs typeface="Lato"/>
                <a:sym typeface="Lato"/>
              </a:rPr>
              <a:t>       3D object files                                              </a:t>
            </a:r>
            <a:r>
              <a:rPr b="0" lang="en" sz="1800">
                <a:solidFill>
                  <a:srgbClr val="000000"/>
                </a:solidFill>
                <a:latin typeface="Lato"/>
                <a:ea typeface="Lato"/>
                <a:cs typeface="Lato"/>
                <a:sym typeface="Lato"/>
              </a:rPr>
              <a:t>a</a:t>
            </a:r>
            <a:r>
              <a:rPr b="0" lang="en" sz="1800">
                <a:solidFill>
                  <a:srgbClr val="000000"/>
                </a:solidFill>
                <a:latin typeface="Lato"/>
                <a:ea typeface="Lato"/>
                <a:cs typeface="Lato"/>
                <a:sym typeface="Lato"/>
              </a:rPr>
              <a:t>s a single entity.</a:t>
            </a:r>
            <a:endParaRPr b="0" sz="1800">
              <a:solidFill>
                <a:srgbClr val="000000"/>
              </a:solidFill>
              <a:latin typeface="Lato"/>
              <a:ea typeface="Lato"/>
              <a:cs typeface="Lato"/>
              <a:sym typeface="Lato"/>
            </a:endParaRPr>
          </a:p>
          <a:p>
            <a:pPr indent="0" lvl="0" marL="0" rtl="0" algn="l">
              <a:spcBef>
                <a:spcPts val="0"/>
              </a:spcBef>
              <a:spcAft>
                <a:spcPts val="0"/>
              </a:spcAft>
              <a:buNone/>
            </a:pPr>
            <a:r>
              <a:rPr b="0" lang="en" sz="1800">
                <a:solidFill>
                  <a:srgbClr val="000000"/>
                </a:solidFill>
                <a:latin typeface="Lato"/>
                <a:ea typeface="Lato"/>
                <a:cs typeface="Lato"/>
                <a:sym typeface="Lato"/>
              </a:rPr>
              <a:t>3.] Network Link 					: Hyperlinks that  link to KMZ files hosted on the </a:t>
            </a:r>
            <a:endParaRPr b="0" sz="1800">
              <a:solidFill>
                <a:srgbClr val="000000"/>
              </a:solidFill>
              <a:latin typeface="Lato"/>
              <a:ea typeface="Lato"/>
              <a:cs typeface="Lato"/>
              <a:sym typeface="Lato"/>
            </a:endParaRPr>
          </a:p>
          <a:p>
            <a:pPr indent="0" lvl="0" marL="0" rtl="0" algn="l">
              <a:spcBef>
                <a:spcPts val="0"/>
              </a:spcBef>
              <a:spcAft>
                <a:spcPts val="0"/>
              </a:spcAft>
              <a:buClr>
                <a:srgbClr val="000000"/>
              </a:buClr>
              <a:buSzPts val="1100"/>
              <a:buFont typeface="Arial"/>
              <a:buNone/>
            </a:pPr>
            <a:r>
              <a:rPr b="0" lang="en" sz="1800">
                <a:solidFill>
                  <a:srgbClr val="000000"/>
                </a:solidFill>
                <a:latin typeface="Lato"/>
                <a:ea typeface="Lato"/>
                <a:cs typeface="Lato"/>
                <a:sym typeface="Lato"/>
              </a:rPr>
              <a:t>                                                                                     server.</a:t>
            </a:r>
            <a:endParaRPr b="0" sz="1800">
              <a:solidFill>
                <a:srgbClr val="000000"/>
              </a:solidFill>
              <a:latin typeface="Lato"/>
              <a:ea typeface="Lato"/>
              <a:cs typeface="Lato"/>
              <a:sym typeface="Lato"/>
            </a:endParaRPr>
          </a:p>
          <a:p>
            <a:pPr indent="0" lvl="0" marL="0" rtl="0" algn="l">
              <a:spcBef>
                <a:spcPts val="0"/>
              </a:spcBef>
              <a:spcAft>
                <a:spcPts val="0"/>
              </a:spcAft>
              <a:buNone/>
            </a:pPr>
            <a:r>
              <a:rPr b="0" lang="en" sz="1800">
                <a:solidFill>
                  <a:srgbClr val="000000"/>
                </a:solidFill>
                <a:latin typeface="Lato"/>
                <a:ea typeface="Lato"/>
                <a:cs typeface="Lato"/>
                <a:sym typeface="Lato"/>
              </a:rPr>
              <a:t>4.] 3D Object Files				: Store 3D object models and textures</a:t>
            </a:r>
            <a:endParaRPr b="0" sz="1800">
              <a:solidFill>
                <a:srgbClr val="000000"/>
              </a:solidFill>
              <a:latin typeface="Lato"/>
              <a:ea typeface="Lato"/>
              <a:cs typeface="Lato"/>
              <a:sym typeface="Lato"/>
            </a:endParaRPr>
          </a:p>
          <a:p>
            <a:pPr indent="0" lvl="0" marL="0" rtl="0" algn="l">
              <a:spcBef>
                <a:spcPts val="0"/>
              </a:spcBef>
              <a:spcAft>
                <a:spcPts val="0"/>
              </a:spcAft>
              <a:buNone/>
            </a:pPr>
            <a:r>
              <a:rPr b="0" lang="en" sz="1800">
                <a:solidFill>
                  <a:srgbClr val="000000"/>
                </a:solidFill>
                <a:latin typeface="Lato"/>
                <a:ea typeface="Lato"/>
                <a:cs typeface="Lato"/>
                <a:sym typeface="Lato"/>
              </a:rPr>
              <a:t>5.] Google Earth Platform			: GUI platform that renders KMZ files in a </a:t>
            </a:r>
            <a:endParaRPr b="0" sz="1800">
              <a:solidFill>
                <a:srgbClr val="000000"/>
              </a:solidFill>
              <a:latin typeface="Lato"/>
              <a:ea typeface="Lato"/>
              <a:cs typeface="Lato"/>
              <a:sym typeface="Lato"/>
            </a:endParaRPr>
          </a:p>
          <a:p>
            <a:pPr indent="0" lvl="0" marL="0" rtl="0" algn="l">
              <a:spcBef>
                <a:spcPts val="0"/>
              </a:spcBef>
              <a:spcAft>
                <a:spcPts val="0"/>
              </a:spcAft>
              <a:buNone/>
            </a:pPr>
            <a:r>
              <a:rPr b="0" lang="en" sz="1800">
                <a:solidFill>
                  <a:srgbClr val="000000"/>
                </a:solidFill>
                <a:latin typeface="Lato"/>
                <a:ea typeface="Lato"/>
                <a:cs typeface="Lato"/>
                <a:sym typeface="Lato"/>
              </a:rPr>
              <a:t>                                                                                      user-friendly   interface.</a:t>
            </a:r>
            <a:endParaRPr b="0" sz="1800">
              <a:solidFill>
                <a:srgbClr val="000000"/>
              </a:solidFill>
              <a:latin typeface="Lato"/>
              <a:ea typeface="Lato"/>
              <a:cs typeface="Lato"/>
              <a:sym typeface="Lato"/>
            </a:endParaRPr>
          </a:p>
          <a:p>
            <a:pPr indent="0" lvl="0" marL="0" rtl="0" algn="l">
              <a:spcBef>
                <a:spcPts val="0"/>
              </a:spcBef>
              <a:spcAft>
                <a:spcPts val="0"/>
              </a:spcAft>
              <a:buClr>
                <a:srgbClr val="000000"/>
              </a:buClr>
              <a:buSzPts val="1100"/>
              <a:buFont typeface="Arial"/>
              <a:buNone/>
            </a:pPr>
            <a:r>
              <a:rPr b="0" lang="en" sz="1800">
                <a:solidFill>
                  <a:srgbClr val="000000"/>
                </a:solidFill>
                <a:latin typeface="Lato"/>
                <a:ea typeface="Lato"/>
                <a:cs typeface="Lato"/>
                <a:sym typeface="Lato"/>
              </a:rPr>
              <a:t>6.] File Handling Protocol 			: Protocol that hosts files on the server.</a:t>
            </a:r>
            <a:endParaRPr b="0" sz="1800">
              <a:solidFill>
                <a:srgbClr val="000000"/>
              </a:solidFill>
              <a:latin typeface="Lato"/>
              <a:ea typeface="Lato"/>
              <a:cs typeface="Lato"/>
              <a:sym typeface="Lato"/>
            </a:endParaRPr>
          </a:p>
          <a:p>
            <a:pPr indent="0" lvl="0" marL="0" rtl="0" algn="l">
              <a:spcBef>
                <a:spcPts val="0"/>
              </a:spcBef>
              <a:spcAft>
                <a:spcPts val="0"/>
              </a:spcAft>
              <a:buNone/>
            </a:pPr>
            <a:r>
              <a:rPr lang="en" sz="1800">
                <a:solidFill>
                  <a:srgbClr val="000000"/>
                </a:solidFill>
                <a:latin typeface="Lato"/>
                <a:ea typeface="Lato"/>
                <a:cs typeface="Lato"/>
                <a:sym typeface="Lato"/>
              </a:rPr>
              <a:t>7.] RESTful API                                                 : </a:t>
            </a:r>
            <a:r>
              <a:rPr lang="en" sz="1800">
                <a:solidFill>
                  <a:srgbClr val="000000"/>
                </a:solidFill>
                <a:highlight>
                  <a:srgbClr val="FFFFFF"/>
                </a:highlight>
                <a:latin typeface="Lato"/>
                <a:ea typeface="Lato"/>
                <a:cs typeface="Lato"/>
                <a:sym typeface="Lato"/>
              </a:rPr>
              <a:t>A RESTful API is a method of allowing                         </a:t>
            </a:r>
            <a:endParaRPr sz="1800">
              <a:solidFill>
                <a:srgbClr val="000000"/>
              </a:solidFill>
              <a:highlight>
                <a:srgbClr val="FFFFFF"/>
              </a:highlight>
              <a:latin typeface="Lato"/>
              <a:ea typeface="Lato"/>
              <a:cs typeface="Lato"/>
              <a:sym typeface="Lato"/>
            </a:endParaRPr>
          </a:p>
          <a:p>
            <a:pPr indent="0" lvl="0" marL="0" rtl="0" algn="l">
              <a:spcBef>
                <a:spcPts val="0"/>
              </a:spcBef>
              <a:spcAft>
                <a:spcPts val="0"/>
              </a:spcAft>
              <a:buNone/>
            </a:pPr>
            <a:r>
              <a:rPr lang="en" sz="1800">
                <a:solidFill>
                  <a:srgbClr val="000000"/>
                </a:solidFill>
                <a:highlight>
                  <a:srgbClr val="FFFFFF"/>
                </a:highlight>
                <a:latin typeface="Lato"/>
                <a:ea typeface="Lato"/>
                <a:cs typeface="Lato"/>
                <a:sym typeface="Lato"/>
              </a:rPr>
              <a:t>                                                                                     communication between a  web-based client </a:t>
            </a:r>
            <a:endParaRPr sz="1800">
              <a:solidFill>
                <a:srgbClr val="000000"/>
              </a:solidFill>
              <a:highlight>
                <a:srgbClr val="FFFFFF"/>
              </a:highlight>
              <a:latin typeface="Lato"/>
              <a:ea typeface="Lato"/>
              <a:cs typeface="Lato"/>
              <a:sym typeface="Lato"/>
            </a:endParaRPr>
          </a:p>
          <a:p>
            <a:pPr indent="0" lvl="0" marL="0" rtl="0" algn="l">
              <a:spcBef>
                <a:spcPts val="0"/>
              </a:spcBef>
              <a:spcAft>
                <a:spcPts val="0"/>
              </a:spcAft>
              <a:buNone/>
            </a:pPr>
            <a:r>
              <a:rPr lang="en" sz="1800">
                <a:solidFill>
                  <a:srgbClr val="000000"/>
                </a:solidFill>
                <a:highlight>
                  <a:srgbClr val="FFFFFF"/>
                </a:highlight>
                <a:latin typeface="Lato"/>
                <a:ea typeface="Lato"/>
                <a:cs typeface="Lato"/>
                <a:sym typeface="Lato"/>
              </a:rPr>
              <a:t>                                                                                     and server that employs representational state  </a:t>
            </a:r>
            <a:endParaRPr sz="1800">
              <a:solidFill>
                <a:srgbClr val="000000"/>
              </a:solidFill>
              <a:highlight>
                <a:srgbClr val="FFFFFF"/>
              </a:highlight>
              <a:latin typeface="Lato"/>
              <a:ea typeface="Lato"/>
              <a:cs typeface="Lato"/>
              <a:sym typeface="Lato"/>
            </a:endParaRPr>
          </a:p>
          <a:p>
            <a:pPr indent="0" lvl="0" marL="0" rtl="0" algn="l">
              <a:spcBef>
                <a:spcPts val="0"/>
              </a:spcBef>
              <a:spcAft>
                <a:spcPts val="0"/>
              </a:spcAft>
              <a:buNone/>
            </a:pPr>
            <a:r>
              <a:rPr lang="en" sz="1800">
                <a:solidFill>
                  <a:srgbClr val="000000"/>
                </a:solidFill>
                <a:highlight>
                  <a:srgbClr val="FFFFFF"/>
                </a:highlight>
                <a:latin typeface="Lato"/>
                <a:ea typeface="Lato"/>
                <a:cs typeface="Lato"/>
                <a:sym typeface="Lato"/>
              </a:rPr>
              <a:t>                                                                                     transfer   (REST) constraints.</a:t>
            </a:r>
            <a:endParaRPr sz="1800">
              <a:solidFill>
                <a:srgbClr val="000000"/>
              </a:solidFill>
              <a:highlight>
                <a:srgbClr val="FFFFFF"/>
              </a:highlight>
              <a:latin typeface="Lato"/>
              <a:ea typeface="Lato"/>
              <a:cs typeface="Lato"/>
              <a:sym typeface="Lato"/>
            </a:endParaRPr>
          </a:p>
          <a:p>
            <a:pPr indent="0" lvl="0" marL="0" rtl="0" algn="l">
              <a:spcBef>
                <a:spcPts val="0"/>
              </a:spcBef>
              <a:spcAft>
                <a:spcPts val="0"/>
              </a:spcAft>
              <a:buNone/>
            </a:pPr>
            <a:r>
              <a:rPr lang="en" sz="1800">
                <a:solidFill>
                  <a:srgbClr val="000000"/>
                </a:solidFill>
                <a:highlight>
                  <a:srgbClr val="FFFFFF"/>
                </a:highlight>
                <a:latin typeface="Lato"/>
                <a:ea typeface="Lato"/>
                <a:cs typeface="Lato"/>
                <a:sym typeface="Lato"/>
              </a:rPr>
              <a:t>8.] Here Maps                                                    :</a:t>
            </a:r>
            <a:endParaRPr sz="1800">
              <a:solidFill>
                <a:srgbClr val="000000"/>
              </a:solidFill>
              <a:highlight>
                <a:srgbClr val="FFFFFF"/>
              </a:highlight>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178125" y="273750"/>
            <a:ext cx="3492900" cy="60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Technology Stack</a:t>
            </a:r>
            <a:endParaRPr sz="2400"/>
          </a:p>
        </p:txBody>
      </p:sp>
      <p:pic>
        <p:nvPicPr>
          <p:cNvPr id="113" name="Google Shape;113;p21"/>
          <p:cNvPicPr preferRelativeResize="0"/>
          <p:nvPr/>
        </p:nvPicPr>
        <p:blipFill>
          <a:blip r:embed="rId3">
            <a:alphaModFix/>
          </a:blip>
          <a:stretch>
            <a:fillRect/>
          </a:stretch>
        </p:blipFill>
        <p:spPr>
          <a:xfrm>
            <a:off x="152400" y="1030050"/>
            <a:ext cx="9043101" cy="38443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